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42" r:id="rId2"/>
    <p:sldMasterId id="2147483843" r:id="rId3"/>
    <p:sldMasterId id="2147483884" r:id="rId4"/>
    <p:sldMasterId id="2147483908" r:id="rId5"/>
  </p:sldMasterIdLst>
  <p:notesMasterIdLst>
    <p:notesMasterId r:id="rId21"/>
  </p:notesMasterIdLst>
  <p:sldIdLst>
    <p:sldId id="256" r:id="rId6"/>
    <p:sldId id="277" r:id="rId7"/>
    <p:sldId id="259" r:id="rId8"/>
    <p:sldId id="261" r:id="rId9"/>
    <p:sldId id="263" r:id="rId10"/>
    <p:sldId id="265" r:id="rId11"/>
    <p:sldId id="264" r:id="rId12"/>
    <p:sldId id="270" r:id="rId13"/>
    <p:sldId id="272" r:id="rId14"/>
    <p:sldId id="273" r:id="rId15"/>
    <p:sldId id="278" r:id="rId16"/>
    <p:sldId id="276" r:id="rId17"/>
    <p:sldId id="269" r:id="rId18"/>
    <p:sldId id="275" r:id="rId19"/>
    <p:sldId id="271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819" autoAdjust="0"/>
  </p:normalViewPr>
  <p:slideViewPr>
    <p:cSldViewPr snapToGrid="0">
      <p:cViewPr varScale="1">
        <p:scale>
          <a:sx n="72" d="100"/>
          <a:sy n="72" d="100"/>
        </p:scale>
        <p:origin x="81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699EEE-7161-4649-952B-05BA754A6A40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FE4381-FFAB-4F4E-9DE8-88F54AA20E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41340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E4381-FFAB-4F4E-9DE8-88F54AA20E6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69208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E4381-FFAB-4F4E-9DE8-88F54AA20E6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46569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E4381-FFAB-4F4E-9DE8-88F54AA20E6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35661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E4381-FFAB-4F4E-9DE8-88F54AA20E6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63124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E4381-FFAB-4F4E-9DE8-88F54AA20E6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44007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E4381-FFAB-4F4E-9DE8-88F54AA20E6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99962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E4381-FFAB-4F4E-9DE8-88F54AA20E6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33337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E4381-FFAB-4F4E-9DE8-88F54AA20E6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08532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E4381-FFAB-4F4E-9DE8-88F54AA20E65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12835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E4381-FFAB-4F4E-9DE8-88F54AA20E65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2496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E4381-FFAB-4F4E-9DE8-88F54AA20E65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4827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690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673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8978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3220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464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726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0401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0616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3938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3613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1575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75079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9436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52394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43414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0891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1274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25988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36777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79815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87359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4532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8496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82166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74683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34824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4287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0392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34570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68834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06134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17573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671284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70073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96562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47803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9645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98699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94138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3108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559207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49307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976632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42153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94012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163213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267969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160482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600805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845948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579264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489869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072931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42201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2967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0971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9760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449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4143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FF39F947-C659-401F-A018-20CEA04D64EE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55456D21-A227-4A3B-9ACB-11EFC3F40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5038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  <p:sldLayoutId id="2147483913" r:id="rId5"/>
    <p:sldLayoutId id="2147483914" r:id="rId6"/>
    <p:sldLayoutId id="2147483915" r:id="rId7"/>
    <p:sldLayoutId id="2147483916" r:id="rId8"/>
    <p:sldLayoutId id="2147483917" r:id="rId9"/>
    <p:sldLayoutId id="2147483918" r:id="rId10"/>
    <p:sldLayoutId id="21474839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1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19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43345" y="806176"/>
            <a:ext cx="11513128" cy="2926080"/>
          </a:xfrm>
        </p:spPr>
        <p:txBody>
          <a:bodyPr>
            <a:normAutofit/>
          </a:bodyPr>
          <a:lstStyle/>
          <a:p>
            <a:r>
              <a:rPr lang="ru-RU" dirty="0" smtClean="0"/>
              <a:t>правила   содержания домашних животных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6649259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48"/>
    </mc:Choice>
    <mc:Fallback>
      <p:transition spd="slow" advTm="4348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4566" y="470780"/>
            <a:ext cx="10958027" cy="72427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/>
              <a:t>Если вы когда-нибудь захотите завести собаку, сначала ознакомьтесь с   правилами содержания домашних животных.</a:t>
            </a:r>
            <a:br>
              <a:rPr lang="ru-RU" sz="2400" b="1" dirty="0"/>
            </a:b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140" y="1308046"/>
            <a:ext cx="2860571" cy="1908000"/>
          </a:xfrm>
          <a:prstGeom prst="rect">
            <a:avLst/>
          </a:prstGeom>
        </p:spPr>
      </p:pic>
      <p:pic>
        <p:nvPicPr>
          <p:cNvPr id="1026" name="Picture 2" descr="C:\Users\Admin\Desktop\картинки для презентаций\HTB11NeLadfvK1RjSspoq6zfNpXa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741" r="525" b="40126"/>
          <a:stretch/>
        </p:blipFill>
        <p:spPr bwMode="auto">
          <a:xfrm>
            <a:off x="3423460" y="1308046"/>
            <a:ext cx="3004544" cy="19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картинки для презентаций\komanda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1" r="7884"/>
          <a:stretch/>
        </p:blipFill>
        <p:spPr bwMode="auto">
          <a:xfrm>
            <a:off x="6663359" y="1300634"/>
            <a:ext cx="2412000" cy="1901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картинки для презентаций\20567-149416308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0172" y="1344046"/>
            <a:ext cx="2255422" cy="18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картинки для презентаций\original_5e6bae4e3df86578561eb57f_5e6bb796261ef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4" r="1941"/>
          <a:stretch/>
        </p:blipFill>
        <p:spPr bwMode="auto">
          <a:xfrm>
            <a:off x="8374455" y="3702113"/>
            <a:ext cx="3376943" cy="2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36140" y="3105835"/>
            <a:ext cx="7856834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  <a:p>
            <a:r>
              <a:rPr lang="ru-RU" sz="2400" dirty="0" smtClean="0">
                <a:solidFill>
                  <a:schemeClr val="accent1"/>
                </a:solidFill>
              </a:rPr>
              <a:t>У </a:t>
            </a:r>
            <a:r>
              <a:rPr lang="ru-RU" sz="2400" dirty="0">
                <a:solidFill>
                  <a:schemeClr val="accent1"/>
                </a:solidFill>
              </a:rPr>
              <a:t>собаки должно бы свое место для отдыха, место должно быть чистое</a:t>
            </a:r>
            <a:r>
              <a:rPr lang="ru-RU" sz="2400" dirty="0" smtClean="0">
                <a:solidFill>
                  <a:schemeClr val="accent1"/>
                </a:solidFill>
              </a:rPr>
              <a:t>.</a:t>
            </a:r>
          </a:p>
          <a:p>
            <a:r>
              <a:rPr lang="ru-RU" sz="2400" dirty="0" smtClean="0">
                <a:solidFill>
                  <a:schemeClr val="accent1"/>
                </a:solidFill>
              </a:rPr>
              <a:t> </a:t>
            </a:r>
            <a:r>
              <a:rPr lang="ru-RU" sz="2400" dirty="0">
                <a:solidFill>
                  <a:schemeClr val="accent1"/>
                </a:solidFill>
              </a:rPr>
              <a:t>У собаки должна быто своя миска для еды и воды</a:t>
            </a:r>
            <a:r>
              <a:rPr lang="ru-RU" sz="2400" dirty="0" smtClean="0">
                <a:solidFill>
                  <a:schemeClr val="accent1"/>
                </a:solidFill>
              </a:rPr>
              <a:t>.</a:t>
            </a:r>
          </a:p>
          <a:p>
            <a:r>
              <a:rPr lang="ru-RU" sz="2400" dirty="0" smtClean="0">
                <a:solidFill>
                  <a:schemeClr val="accent1"/>
                </a:solidFill>
              </a:rPr>
              <a:t> </a:t>
            </a:r>
            <a:r>
              <a:rPr lang="ru-RU" sz="2400" dirty="0">
                <a:solidFill>
                  <a:schemeClr val="accent1"/>
                </a:solidFill>
              </a:rPr>
              <a:t>С собакой необходимо гулять, играть</a:t>
            </a:r>
            <a:r>
              <a:rPr lang="ru-RU" sz="2400" dirty="0" smtClean="0">
                <a:solidFill>
                  <a:schemeClr val="accent1"/>
                </a:solidFill>
              </a:rPr>
              <a:t>, ее необходимо  </a:t>
            </a:r>
            <a:r>
              <a:rPr lang="ru-RU" sz="2400" dirty="0">
                <a:solidFill>
                  <a:schemeClr val="accent1"/>
                </a:solidFill>
              </a:rPr>
              <a:t>дрессировать. </a:t>
            </a:r>
          </a:p>
          <a:p>
            <a:r>
              <a:rPr lang="ru-RU" sz="2400" dirty="0">
                <a:solidFill>
                  <a:schemeClr val="accent1"/>
                </a:solidFill>
              </a:rPr>
              <a:t>Необходимо иметь предметы ухода: расчески, </a:t>
            </a:r>
            <a:r>
              <a:rPr lang="ru-RU" sz="2400" dirty="0" smtClean="0">
                <a:solidFill>
                  <a:schemeClr val="accent1"/>
                </a:solidFill>
              </a:rPr>
              <a:t>щетки, </a:t>
            </a:r>
            <a:r>
              <a:rPr lang="ru-RU" sz="2400" dirty="0">
                <a:solidFill>
                  <a:schemeClr val="accent1"/>
                </a:solidFill>
              </a:rPr>
              <a:t>ошейник, </a:t>
            </a:r>
            <a:r>
              <a:rPr lang="ru-RU" sz="2400" dirty="0" smtClean="0">
                <a:solidFill>
                  <a:schemeClr val="accent1"/>
                </a:solidFill>
              </a:rPr>
              <a:t>поводок и намордник.</a:t>
            </a:r>
          </a:p>
          <a:p>
            <a:r>
              <a:rPr lang="ru-RU" sz="2400" dirty="0" smtClean="0">
                <a:solidFill>
                  <a:schemeClr val="accent1"/>
                </a:solidFill>
              </a:rPr>
              <a:t>Собаку необходимо водить на осмотр к ветеринару.</a:t>
            </a:r>
            <a:endParaRPr lang="ru-RU" sz="2400" dirty="0">
              <a:solidFill>
                <a:schemeClr val="accent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34906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488"/>
    </mc:Choice>
    <mc:Fallback>
      <p:transition spd="slow" advTm="12488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24086" y="1177636"/>
            <a:ext cx="5134605" cy="5447639"/>
          </a:xfrm>
        </p:spPr>
        <p:txBody>
          <a:bodyPr>
            <a:noAutofit/>
          </a:bodyPr>
          <a:lstStyle/>
          <a:p>
            <a:pPr marL="45720" indent="0">
              <a:lnSpc>
                <a:spcPct val="100000"/>
              </a:lnSpc>
              <a:buNone/>
            </a:pPr>
            <a:r>
              <a:rPr lang="ru-RU" sz="3800" dirty="0" smtClean="0"/>
              <a:t>В лифтах, помещениях общего пользования, </a:t>
            </a:r>
          </a:p>
          <a:p>
            <a:pPr marL="45720" indent="0">
              <a:lnSpc>
                <a:spcPct val="100000"/>
              </a:lnSpc>
              <a:buNone/>
            </a:pPr>
            <a:r>
              <a:rPr lang="ru-RU" sz="3800" dirty="0" smtClean="0"/>
              <a:t>во дворах многоквартирных домов, </a:t>
            </a:r>
          </a:p>
          <a:p>
            <a:pPr marL="45720" indent="0">
              <a:lnSpc>
                <a:spcPct val="100000"/>
              </a:lnSpc>
              <a:buNone/>
            </a:pPr>
            <a:r>
              <a:rPr lang="ru-RU" sz="3800" dirty="0" smtClean="0"/>
              <a:t>при пересечении проезжей части автомобильной дороги</a:t>
            </a:r>
          </a:p>
          <a:p>
            <a:pPr marL="45720" indent="0">
              <a:lnSpc>
                <a:spcPct val="100000"/>
              </a:lnSpc>
              <a:buNone/>
            </a:pPr>
            <a:r>
              <a:rPr lang="ru-RU" sz="3600" dirty="0" smtClean="0"/>
              <a:t> </a:t>
            </a:r>
            <a:endParaRPr lang="ru-RU" sz="36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24086" y="365637"/>
            <a:ext cx="11543830" cy="811999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/>
              <a:t>Собака должна быть на поводке:</a:t>
            </a:r>
            <a:endParaRPr lang="ru-RU" sz="4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7"/>
          <a:stretch/>
        </p:blipFill>
        <p:spPr>
          <a:xfrm>
            <a:off x="5361709" y="1585275"/>
            <a:ext cx="6617197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4485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394"/>
    </mc:Choice>
    <mc:Fallback>
      <p:transition spd="slow" advTm="6394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half" idx="4294967295"/>
          </p:nvPr>
        </p:nvSpPr>
        <p:spPr>
          <a:xfrm>
            <a:off x="0" y="593725"/>
            <a:ext cx="11841480" cy="5959475"/>
          </a:xfrm>
        </p:spPr>
        <p:txBody>
          <a:bodyPr>
            <a:norm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sz="3200" dirty="0"/>
          </a:p>
        </p:txBody>
      </p:sp>
      <p:pic>
        <p:nvPicPr>
          <p:cNvPr id="14" name="Объект 13"/>
          <p:cNvPicPr>
            <a:picLocks noGrp="1" noChangeAspect="1"/>
          </p:cNvPicPr>
          <p:nvPr>
            <p:ph idx="4294967295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85"/>
          <a:stretch/>
        </p:blipFill>
        <p:spPr>
          <a:xfrm>
            <a:off x="228600" y="217200"/>
            <a:ext cx="11719560" cy="6336000"/>
          </a:xfrm>
        </p:spPr>
      </p:pic>
      <p:sp>
        <p:nvSpPr>
          <p:cNvPr id="17" name="Прямоугольник 16"/>
          <p:cNvSpPr/>
          <p:nvPr/>
        </p:nvSpPr>
        <p:spPr>
          <a:xfrm>
            <a:off x="7635240" y="593725"/>
            <a:ext cx="420624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/>
              <a:t>Спускать собаку с поводка можно только в малолюдных местах при условии обеспечения безопасности для жизни и здоровья людей.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656726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401"/>
    </mc:Choice>
    <mc:Fallback>
      <p:transition spd="slow" advTm="740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9" r="2539"/>
          <a:stretch>
            <a:fillRect/>
          </a:stretch>
        </p:blipFill>
        <p:spPr>
          <a:xfrm>
            <a:off x="5044204" y="259080"/>
            <a:ext cx="6949676" cy="636008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43840" y="259080"/>
            <a:ext cx="4901366" cy="68582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ru-RU" sz="2800" b="1" smtClean="0">
                <a:solidFill>
                  <a:srgbClr val="70AD47">
                    <a:lumMod val="75000"/>
                  </a:srgbClr>
                </a:solidFill>
              </a:rPr>
              <a:t>ЗАПРЕЩЁНО ГУЛЯТЬ </a:t>
            </a:r>
            <a:r>
              <a:rPr lang="ru-RU" sz="2800" b="1" dirty="0" smtClean="0">
                <a:solidFill>
                  <a:srgbClr val="70AD47">
                    <a:lumMod val="75000"/>
                  </a:srgbClr>
                </a:solidFill>
              </a:rPr>
              <a:t>С СОБАКАМИ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ru-RU" sz="2800" b="1" dirty="0" smtClean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ru-RU" sz="3200" dirty="0" smtClean="0">
                <a:solidFill>
                  <a:srgbClr val="70AD47">
                    <a:lumMod val="75000"/>
                  </a:srgbClr>
                </a:solidFill>
              </a:rPr>
              <a:t>на </a:t>
            </a:r>
            <a:r>
              <a:rPr lang="ru-RU" sz="3200" dirty="0">
                <a:solidFill>
                  <a:srgbClr val="70AD47">
                    <a:lumMod val="75000"/>
                  </a:srgbClr>
                </a:solidFill>
              </a:rPr>
              <a:t>территориях детских, образовательных, </a:t>
            </a:r>
            <a:r>
              <a:rPr lang="ru-RU" sz="3200" dirty="0" smtClean="0">
                <a:solidFill>
                  <a:srgbClr val="70AD47">
                    <a:lumMod val="75000"/>
                  </a:srgbClr>
                </a:solidFill>
              </a:rPr>
              <a:t>спортивных </a:t>
            </a:r>
            <a:r>
              <a:rPr lang="ru-RU" sz="3200" dirty="0">
                <a:solidFill>
                  <a:srgbClr val="70AD47">
                    <a:lumMod val="75000"/>
                  </a:srgbClr>
                </a:solidFill>
              </a:rPr>
              <a:t>и медицинских организаций, </a:t>
            </a:r>
            <a:r>
              <a:rPr lang="ru-RU" sz="3200" dirty="0" smtClean="0">
                <a:solidFill>
                  <a:srgbClr val="70AD47">
                    <a:lumMod val="75000"/>
                  </a:srgbClr>
                </a:solidFill>
              </a:rPr>
              <a:t>организаций </a:t>
            </a:r>
            <a:r>
              <a:rPr lang="ru-RU" sz="3200" dirty="0">
                <a:solidFill>
                  <a:srgbClr val="70AD47">
                    <a:lumMod val="75000"/>
                  </a:srgbClr>
                </a:solidFill>
              </a:rPr>
              <a:t>культуры, детских и спортивных игровых площадок, парков и иных территориях, не предназначенных для выгула</a:t>
            </a:r>
            <a:r>
              <a:rPr lang="ru-RU" sz="3200" dirty="0" smtClean="0">
                <a:solidFill>
                  <a:srgbClr val="70AD47">
                    <a:lumMod val="75000"/>
                  </a:srgbClr>
                </a:solidFill>
              </a:rPr>
              <a:t>.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endParaRPr lang="ru-RU" sz="3000" dirty="0">
              <a:solidFill>
                <a:srgbClr val="70AD47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4921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716"/>
    </mc:Choice>
    <mc:Fallback>
      <p:transition spd="slow" advTm="12716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381"/>
          <a:stretch/>
        </p:blipFill>
        <p:spPr>
          <a:xfrm>
            <a:off x="228600" y="1041400"/>
            <a:ext cx="11729370" cy="4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3884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372"/>
    </mc:Choice>
    <mc:Fallback>
      <p:transition spd="slow" advTm="7372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11475720" cy="169164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Необходимо убирать за своей собакой </a:t>
            </a:r>
            <a:br>
              <a:rPr lang="ru-RU" dirty="0" smtClean="0"/>
            </a:br>
            <a:r>
              <a:rPr lang="ru-RU" dirty="0" smtClean="0"/>
              <a:t>продукты жизнедеятельности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060" y="1965960"/>
            <a:ext cx="7074000" cy="4648200"/>
          </a:xfrm>
        </p:spPr>
      </p:pic>
    </p:spTree>
    <p:extLst>
      <p:ext uri="{BB962C8B-B14F-4D97-AF65-F5344CB8AC3E}">
        <p14:creationId xmlns:p14="http://schemas.microsoft.com/office/powerpoint/2010/main" val="21454993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457"/>
    </mc:Choice>
    <mc:Fallback>
      <p:transition spd="slow" advTm="5457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22898" y="213360"/>
            <a:ext cx="11610021" cy="429768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</a:t>
            </a:r>
            <a:r>
              <a:rPr lang="ru-RU" dirty="0" err="1" smtClean="0">
                <a:solidFill>
                  <a:srgbClr val="FF0000"/>
                </a:solidFill>
              </a:rPr>
              <a:t>Самовыгул</a:t>
            </a:r>
            <a:r>
              <a:rPr lang="ru-RU" dirty="0" smtClean="0"/>
              <a:t> животных </a:t>
            </a:r>
            <a:r>
              <a:rPr lang="ru-RU" dirty="0" smtClean="0">
                <a:solidFill>
                  <a:srgbClr val="FF0000"/>
                </a:solidFill>
              </a:rPr>
              <a:t>опасен</a:t>
            </a:r>
            <a:r>
              <a:rPr lang="ru-RU" dirty="0" smtClean="0"/>
              <a:t> для их жизни и                                                                    					здоровья!</a:t>
            </a:r>
            <a:br>
              <a:rPr lang="ru-RU" dirty="0" smtClean="0"/>
            </a:br>
            <a:r>
              <a:rPr lang="ru-RU" sz="3600" dirty="0" smtClean="0"/>
              <a:t>                  </a:t>
            </a:r>
            <a:r>
              <a:rPr lang="ru-RU" sz="3800" u="sng" dirty="0" smtClean="0"/>
              <a:t>Гуляя без присмотра хозяина, животное может</a:t>
            </a:r>
            <a:r>
              <a:rPr lang="ru-RU" sz="3800" dirty="0" smtClean="0"/>
              <a:t>:</a:t>
            </a:r>
            <a:br>
              <a:rPr lang="ru-RU" sz="3800" dirty="0" smtClean="0"/>
            </a:br>
            <a:r>
              <a:rPr lang="ru-RU" sz="3800" dirty="0" smtClean="0"/>
              <a:t>-</a:t>
            </a:r>
            <a:r>
              <a:rPr lang="ru-RU" sz="3800" dirty="0" smtClean="0">
                <a:solidFill>
                  <a:srgbClr val="FF0000"/>
                </a:solidFill>
              </a:rPr>
              <a:t>погибнуть</a:t>
            </a:r>
            <a:r>
              <a:rPr lang="ru-RU" sz="3800" dirty="0" smtClean="0"/>
              <a:t> или получить травму под колёсами автомобиля;</a:t>
            </a:r>
            <a:br>
              <a:rPr lang="ru-RU" sz="3800" dirty="0" smtClean="0"/>
            </a:br>
            <a:r>
              <a:rPr lang="ru-RU" sz="3800" dirty="0" smtClean="0"/>
              <a:t>-</a:t>
            </a:r>
            <a:r>
              <a:rPr lang="ru-RU" sz="3800" dirty="0" smtClean="0">
                <a:solidFill>
                  <a:srgbClr val="FF0000"/>
                </a:solidFill>
              </a:rPr>
              <a:t>стать жертвой </a:t>
            </a:r>
            <a:r>
              <a:rPr lang="ru-RU" sz="3800" dirty="0" smtClean="0"/>
              <a:t>издевательств со стороны живодёров или нападений со стороны других животных;</a:t>
            </a:r>
            <a:br>
              <a:rPr lang="ru-RU" sz="3800" dirty="0" smtClean="0"/>
            </a:br>
            <a:r>
              <a:rPr lang="ru-RU" sz="3800" dirty="0" smtClean="0"/>
              <a:t>-</a:t>
            </a:r>
            <a:r>
              <a:rPr lang="ru-RU" sz="3800" dirty="0" smtClean="0">
                <a:solidFill>
                  <a:srgbClr val="FF0000"/>
                </a:solidFill>
              </a:rPr>
              <a:t>попасть в отлов</a:t>
            </a:r>
            <a:r>
              <a:rPr lang="ru-RU" sz="3800" dirty="0" smtClean="0"/>
              <a:t>;</a:t>
            </a:r>
            <a:br>
              <a:rPr lang="ru-RU" sz="3800" dirty="0" smtClean="0"/>
            </a:br>
            <a:r>
              <a:rPr lang="ru-RU" sz="3800" dirty="0" smtClean="0"/>
              <a:t>-</a:t>
            </a:r>
            <a:r>
              <a:rPr lang="ru-RU" sz="3800" dirty="0" smtClean="0">
                <a:solidFill>
                  <a:srgbClr val="FF0000"/>
                </a:solidFill>
              </a:rPr>
              <a:t>подхватить инфекционное заболевание </a:t>
            </a:r>
            <a:r>
              <a:rPr lang="ru-RU" sz="3800" dirty="0" smtClean="0"/>
              <a:t>или съесть </a:t>
            </a:r>
            <a:r>
              <a:rPr lang="ru-RU" sz="3800" dirty="0" smtClean="0">
                <a:solidFill>
                  <a:srgbClr val="FF0000"/>
                </a:solidFill>
              </a:rPr>
              <a:t>отраву</a:t>
            </a:r>
            <a:r>
              <a:rPr lang="ru-RU" sz="3800" dirty="0" smtClean="0"/>
              <a:t>;</a:t>
            </a:r>
            <a:br>
              <a:rPr lang="ru-RU" sz="3800" dirty="0" smtClean="0"/>
            </a:br>
            <a:r>
              <a:rPr lang="ru-RU" sz="3800" dirty="0" smtClean="0"/>
              <a:t>-</a:t>
            </a:r>
            <a:r>
              <a:rPr lang="ru-RU" sz="3800" dirty="0" smtClean="0">
                <a:solidFill>
                  <a:srgbClr val="FF0000"/>
                </a:solidFill>
              </a:rPr>
              <a:t>потеряться </a:t>
            </a:r>
            <a:r>
              <a:rPr lang="ru-RU" sz="3800" dirty="0" smtClean="0"/>
              <a:t>или </a:t>
            </a:r>
            <a:r>
              <a:rPr lang="ru-RU" sz="3800" dirty="0" smtClean="0">
                <a:solidFill>
                  <a:srgbClr val="FF0000"/>
                </a:solidFill>
              </a:rPr>
              <a:t>быть украденным</a:t>
            </a:r>
            <a:r>
              <a:rPr lang="ru-RU" sz="3800" dirty="0" smtClean="0"/>
              <a:t>.</a:t>
            </a:r>
            <a:endParaRPr lang="ru-RU" sz="3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793"/>
          <a:stretch/>
        </p:blipFill>
        <p:spPr>
          <a:xfrm>
            <a:off x="322898" y="4678680"/>
            <a:ext cx="11472862" cy="1879600"/>
          </a:xfrm>
        </p:spPr>
      </p:pic>
    </p:spTree>
    <p:extLst>
      <p:ext uri="{BB962C8B-B14F-4D97-AF65-F5344CB8AC3E}">
        <p14:creationId xmlns:p14="http://schemas.microsoft.com/office/powerpoint/2010/main" val="8304893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410"/>
    </mc:Choice>
    <mc:Fallback>
      <p:transition spd="slow" advTm="1041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271" y="1017213"/>
            <a:ext cx="11661692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602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466"/>
    </mc:Choice>
    <mc:Fallback>
      <p:transition spd="slow" advTm="7466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Desktop\картинки для презентаций\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13" y="314607"/>
            <a:ext cx="6513274" cy="63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599977" y="642796"/>
            <a:ext cx="493413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chemeClr val="accent1"/>
                </a:solidFill>
              </a:rPr>
              <a:t>Даже если </a:t>
            </a:r>
            <a:r>
              <a:rPr lang="ru-RU" sz="3200" dirty="0" smtClean="0">
                <a:solidFill>
                  <a:schemeClr val="accent1"/>
                </a:solidFill>
              </a:rPr>
              <a:t>вы раздали </a:t>
            </a:r>
            <a:r>
              <a:rPr lang="ru-RU" sz="3200" dirty="0">
                <a:solidFill>
                  <a:schemeClr val="accent1"/>
                </a:solidFill>
              </a:rPr>
              <a:t>всех котят или щенков, </a:t>
            </a:r>
            <a:r>
              <a:rPr lang="ru-RU" sz="3200" dirty="0" smtClean="0">
                <a:solidFill>
                  <a:schemeClr val="accent1"/>
                </a:solidFill>
              </a:rPr>
              <a:t>знайте, </a:t>
            </a:r>
            <a:r>
              <a:rPr lang="ru-RU" sz="3200" dirty="0">
                <a:solidFill>
                  <a:schemeClr val="accent1"/>
                </a:solidFill>
              </a:rPr>
              <a:t>что каждый из них может произвести на свет сотни животных, которые и составят часть бездомной армии</a:t>
            </a:r>
            <a:r>
              <a:rPr lang="ru-RU" sz="3200" dirty="0" smtClean="0">
                <a:solidFill>
                  <a:schemeClr val="accent1"/>
                </a:solidFill>
              </a:rPr>
              <a:t>.</a:t>
            </a:r>
          </a:p>
          <a:p>
            <a:endParaRPr lang="ru-RU" sz="2800" dirty="0">
              <a:solidFill>
                <a:schemeClr val="accent1"/>
              </a:solidFill>
            </a:endParaRPr>
          </a:p>
          <a:p>
            <a:pPr algn="ctr"/>
            <a:r>
              <a:rPr lang="ru-RU" sz="3200" dirty="0">
                <a:solidFill>
                  <a:srgbClr val="FF0000"/>
                </a:solidFill>
              </a:rPr>
              <a:t>ХОЧЕШЬ, ЧТОБЫ СТАЛО МЕНЬШЕ БЕЗДОМНЫХ? </a:t>
            </a:r>
            <a:endParaRPr lang="ru-RU" sz="3200" dirty="0" smtClean="0">
              <a:solidFill>
                <a:srgbClr val="FF0000"/>
              </a:solidFill>
            </a:endParaRPr>
          </a:p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СТЕРИЛИЗУЙ </a:t>
            </a:r>
            <a:r>
              <a:rPr lang="ru-RU" sz="2800" b="1" dirty="0">
                <a:solidFill>
                  <a:srgbClr val="FF0000"/>
                </a:solidFill>
              </a:rPr>
              <a:t>ДОМАШНЕГО</a:t>
            </a:r>
            <a:r>
              <a:rPr lang="ru-RU" sz="3600" dirty="0">
                <a:solidFill>
                  <a:srgbClr val="FF000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5681171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723"/>
    </mc:Choice>
    <mc:Fallback>
      <p:transition spd="slow" advTm="10723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6290" y="609600"/>
            <a:ext cx="7062229" cy="1356360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/>
              <a:t>Болезнь легче предупредить чем лечить</a:t>
            </a:r>
            <a:endParaRPr lang="ru-RU" sz="4000" dirty="0"/>
          </a:p>
        </p:txBody>
      </p:sp>
      <p:pic>
        <p:nvPicPr>
          <p:cNvPr id="1026" name="Picture 2" descr="C:\Users\Admin\Desktop\картинки для презентаций\maxresdefault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3" r="2690" b="26797"/>
          <a:stretch/>
        </p:blipFill>
        <p:spPr bwMode="auto">
          <a:xfrm>
            <a:off x="316897" y="371192"/>
            <a:ext cx="3639394" cy="15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16897" y="2037030"/>
            <a:ext cx="629213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accent1"/>
                </a:solidFill>
              </a:rPr>
              <a:t>С целью профилактики болезней животным проводят ежегодную вакцинацию</a:t>
            </a:r>
            <a:r>
              <a:rPr lang="ru-RU" sz="2800" dirty="0" smtClean="0">
                <a:solidFill>
                  <a:schemeClr val="accent1"/>
                </a:solidFill>
              </a:rPr>
              <a:t>.</a:t>
            </a:r>
          </a:p>
          <a:p>
            <a:endParaRPr lang="ru-RU" sz="2800" dirty="0" smtClean="0">
              <a:solidFill>
                <a:schemeClr val="accent1"/>
              </a:solidFill>
            </a:endParaRPr>
          </a:p>
          <a:p>
            <a:r>
              <a:rPr lang="ru-RU" sz="2800" dirty="0" smtClean="0">
                <a:solidFill>
                  <a:schemeClr val="accent1"/>
                </a:solidFill>
              </a:rPr>
              <a:t> </a:t>
            </a:r>
            <a:r>
              <a:rPr lang="ru-RU" sz="2800" dirty="0">
                <a:solidFill>
                  <a:schemeClr val="accent1"/>
                </a:solidFill>
              </a:rPr>
              <a:t>Проведение домашним животным ежегодной вакцинации в соответствии с календарем прививок значительно снижает риск заражения их вирусными заболеваниями.</a:t>
            </a:r>
          </a:p>
        </p:txBody>
      </p:sp>
      <p:pic>
        <p:nvPicPr>
          <p:cNvPr id="1027" name="Picture 3" descr="C:\Users\Admin\Desktop\картинки для презентаций\img61476477_24886694474659538.jpg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8945" y="1955192"/>
            <a:ext cx="5253649" cy="46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9254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018"/>
    </mc:Choice>
    <mc:Fallback>
      <p:transition spd="slow" advTm="16018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160" y="396240"/>
            <a:ext cx="10500360" cy="1524000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Вакцинация</a:t>
            </a:r>
            <a:r>
              <a:rPr lang="ru-RU" dirty="0"/>
              <a:t> </a:t>
            </a:r>
            <a:r>
              <a:rPr lang="ru-RU" dirty="0" smtClean="0"/>
              <a:t>собак и кошек от </a:t>
            </a:r>
            <a:r>
              <a:rPr lang="ru-RU" dirty="0"/>
              <a:t>бешенства </a:t>
            </a:r>
            <a:br>
              <a:rPr lang="ru-RU" dirty="0"/>
            </a:b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82" t="2319" r="2746"/>
          <a:stretch/>
        </p:blipFill>
        <p:spPr>
          <a:xfrm>
            <a:off x="228600" y="2164080"/>
            <a:ext cx="4747684" cy="444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6" b="2434"/>
          <a:stretch/>
        </p:blipFill>
        <p:spPr>
          <a:xfrm>
            <a:off x="4976284" y="2184492"/>
            <a:ext cx="6987116" cy="4425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732484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47"/>
    </mc:Choice>
    <mc:Fallback>
      <p:transition spd="slow" advTm="4047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t="363" b="9887"/>
          <a:stretch/>
        </p:blipFill>
        <p:spPr>
          <a:xfrm>
            <a:off x="242176" y="2825004"/>
            <a:ext cx="5712000" cy="37722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244893" y="145638"/>
            <a:ext cx="1179243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+mj-lt"/>
              </a:rPr>
              <a:t>БЕШЕНСТВО</a:t>
            </a:r>
            <a:endParaRPr lang="ru-RU" sz="36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algn="ctr"/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вирусная </a:t>
            </a: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болезнь животных и человека, характеризующаяся признаками </a:t>
            </a:r>
            <a:r>
              <a:rPr lang="ru-RU" sz="3600" dirty="0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полиоэнцефаломиелита</a:t>
            </a: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и абсолютной летальностью.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8" b="2648"/>
          <a:stretch/>
        </p:blipFill>
        <p:spPr>
          <a:xfrm>
            <a:off x="5954176" y="2825004"/>
            <a:ext cx="6083148" cy="37931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730962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294"/>
    </mc:Choice>
    <mc:Fallback>
      <p:transition spd="slow" advTm="7294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65" r="-665"/>
          <a:stretch/>
        </p:blipFill>
        <p:spPr>
          <a:xfrm>
            <a:off x="167640" y="3840480"/>
            <a:ext cx="11612880" cy="256032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7640" y="269156"/>
            <a:ext cx="1179576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 algn="ctr">
              <a:buNone/>
            </a:pPr>
            <a:r>
              <a:rPr lang="ru-RU" sz="4400" dirty="0">
                <a:solidFill>
                  <a:schemeClr val="accent1">
                    <a:lumMod val="75000"/>
                  </a:schemeClr>
                </a:solidFill>
              </a:rPr>
              <a:t>Заражение человека и животных происходит при непосредственном контакте с источниками возбудителя бешенства в результате укуса или </a:t>
            </a:r>
            <a:r>
              <a:rPr lang="ru-RU" sz="4400" dirty="0" err="1">
                <a:solidFill>
                  <a:schemeClr val="accent1">
                    <a:lumMod val="75000"/>
                  </a:schemeClr>
                </a:solidFill>
              </a:rPr>
              <a:t>ослюнения</a:t>
            </a:r>
            <a:r>
              <a:rPr lang="ru-RU" sz="4400" dirty="0">
                <a:solidFill>
                  <a:schemeClr val="accent1">
                    <a:lumMod val="75000"/>
                  </a:schemeClr>
                </a:solidFill>
              </a:rPr>
              <a:t> поврежденных кожных покровов или наружных слизистых оболочек</a:t>
            </a:r>
            <a:r>
              <a:rPr lang="ru-RU" sz="4400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4042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274"/>
    </mc:Choice>
    <mc:Fallback>
      <p:transition spd="slow" advTm="16274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615" y="3742435"/>
            <a:ext cx="11109278" cy="2765045"/>
          </a:xfrm>
        </p:spPr>
        <p:txBody>
          <a:bodyPr/>
          <a:lstStyle/>
          <a:p>
            <a:r>
              <a:rPr lang="ru-RU" sz="5400" dirty="0" smtClean="0">
                <a:latin typeface="+mn-lt"/>
              </a:rPr>
              <a:t>Быть владельцем </a:t>
            </a:r>
            <a:r>
              <a:rPr lang="ru-RU" sz="5400" smtClean="0">
                <a:latin typeface="+mn-lt"/>
              </a:rPr>
              <a:t>животного –  это </a:t>
            </a:r>
            <a:r>
              <a:rPr lang="ru-RU" sz="5400" dirty="0" smtClean="0">
                <a:latin typeface="+mn-lt"/>
              </a:rPr>
              <a:t>тяжелый труд и ответственность.</a:t>
            </a:r>
            <a:endParaRPr lang="ru-RU" sz="5400" dirty="0"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442174" y="381000"/>
            <a:ext cx="7445025" cy="3631441"/>
          </a:xfrm>
        </p:spPr>
        <p:txBody>
          <a:bodyPr>
            <a:noAutofit/>
          </a:bodyPr>
          <a:lstStyle/>
          <a:p>
            <a:r>
              <a:rPr lang="ru-RU" sz="7200" dirty="0" smtClean="0"/>
              <a:t>Вы в ответе за тех, кого приручили!</a:t>
            </a:r>
            <a:endParaRPr lang="ru-RU" sz="7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09" y="868680"/>
            <a:ext cx="4182865" cy="2386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2393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738"/>
    </mc:Choice>
    <mc:Fallback>
      <p:transition spd="slow" advTm="8738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DOfficeLightV0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HDOfficeLightV0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HDOfficeLightV0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HDOfficeLightV0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Базис">
  <a:themeElements>
    <a:clrScheme name="Зеленый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TM02900688[[fn=Аспект]]</Template>
  <TotalTime>1133</TotalTime>
  <Words>319</Words>
  <Application>Microsoft Office PowerPoint</Application>
  <PresentationFormat>Широкоэкранный</PresentationFormat>
  <Paragraphs>44</Paragraphs>
  <Slides>15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15</vt:i4>
      </vt:variant>
    </vt:vector>
  </HeadingPairs>
  <TitlesOfParts>
    <vt:vector size="24" baseType="lpstr">
      <vt:lpstr>Calibri</vt:lpstr>
      <vt:lpstr>Calibri Light</vt:lpstr>
      <vt:lpstr>Corbel</vt:lpstr>
      <vt:lpstr>Wingdings 2</vt:lpstr>
      <vt:lpstr>HDOfficeLightV0</vt:lpstr>
      <vt:lpstr>1_HDOfficeLightV0</vt:lpstr>
      <vt:lpstr>2_HDOfficeLightV0</vt:lpstr>
      <vt:lpstr>3_HDOfficeLightV0</vt:lpstr>
      <vt:lpstr>Базис</vt:lpstr>
      <vt:lpstr>правила   содержания домашних животных</vt:lpstr>
      <vt:lpstr>Если вы когда-нибудь захотите завести собаку, сначала ознакомьтесь с   правилами содержания домашних животных. </vt:lpstr>
      <vt:lpstr>Собака должна быть на поводке:</vt:lpstr>
      <vt:lpstr>Презентация PowerPoint</vt:lpstr>
      <vt:lpstr>Презентация PowerPoint</vt:lpstr>
      <vt:lpstr>Презентация PowerPoint</vt:lpstr>
      <vt:lpstr>Необходимо убирать за своей собакой  продукты жизнедеятельности</vt:lpstr>
      <vt:lpstr>         Самовыгул животных опасен для их жизни и                                                                         здоровья!                   Гуляя без присмотра хозяина, животное может: -погибнуть или получить травму под колёсами автомобиля; -стать жертвой издевательств со стороны живодёров или нападений со стороны других животных; -попасть в отлов; -подхватить инфекционное заболевание или съесть отраву; -потеряться или быть украденным.</vt:lpstr>
      <vt:lpstr>Презентация PowerPoint</vt:lpstr>
      <vt:lpstr>Презентация PowerPoint</vt:lpstr>
      <vt:lpstr>Болезнь легче предупредить чем лечить</vt:lpstr>
      <vt:lpstr>Вакцинация собак и кошек от бешенства  </vt:lpstr>
      <vt:lpstr>Презентация PowerPoint</vt:lpstr>
      <vt:lpstr>Презентация PowerPoint</vt:lpstr>
      <vt:lpstr>Быть владельцем животного –  это тяжелый труд и ответственность.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Администратор</dc:creator>
  <cp:lastModifiedBy>user</cp:lastModifiedBy>
  <cp:revision>79</cp:revision>
  <dcterms:created xsi:type="dcterms:W3CDTF">2019-04-01T04:41:11Z</dcterms:created>
  <dcterms:modified xsi:type="dcterms:W3CDTF">2021-11-19T04:40:47Z</dcterms:modified>
</cp:coreProperties>
</file>